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Libre Baskerville" panose="02000000000000000000" pitchFamily="2" charset="0"/>
      <p:regular r:id="rId18"/>
      <p:bold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SEsN702ZQl0CY1Pnjvp74GTzDC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 Monit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2-27T04:39:36.066" idx="1">
    <p:pos x="6000" y="0"/>
    <p:text>Membership numbers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U9h7K58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64c472310_0_2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1164c47231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g1164c47231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3fa3a8f5c_0_5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b3fa3a8f5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gb3fa3a8f5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64c472310_0_4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1164c47231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g1164c47231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1766cd9746_0_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11766cd974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Google Shape;244;g11766cd974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bb6dfa7190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bb6dfa71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gbb6dfa71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64c472310_0_5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1164c47231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Google Shape;267;g1164c47231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64c472310_0_3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1164c47231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164c47231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3fa3a8f5c_0_7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b3fa3a8f5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gb3fa3a8f5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3fa3a8f5c_0_14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b3fa3a8f5c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b3fa3a8f5c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64c472310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4c4723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g1164c4723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3fa3a8f5c_0_1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b3fa3a8f5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gb3fa3a8f5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64c472310_0_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1164c47231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g1164c47231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3fa3a8f5c_0_8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b3fa3a8f5c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gb3fa3a8f5c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http://www.youtube.com/watch?v=fEFhGpCdvMg" TargetMode="Externa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dfeigum@charter.net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ussy97@msn.com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drkrbrts29@gmail.com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/>
        </p:nvSpPr>
        <p:spPr>
          <a:xfrm>
            <a:off x="1524000" y="6273800"/>
            <a:ext cx="60150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Libre Baskerville"/>
              <a:buNone/>
            </a:pPr>
            <a:r>
              <a:rPr lang="en-US" sz="2900" b="1" i="1" u="none" strike="noStrike" cap="none">
                <a:solidFill>
                  <a:srgbClr val="CC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Respecting the Game since 1921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981200" cy="119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76937"/>
            <a:ext cx="1279525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4475" y="5976937"/>
            <a:ext cx="1279525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0"/>
            <a:ext cx="1981200" cy="119221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/>
          <p:nvPr/>
        </p:nvSpPr>
        <p:spPr>
          <a:xfrm>
            <a:off x="166675" y="1295400"/>
            <a:ext cx="8763000" cy="4174800"/>
          </a:xfrm>
          <a:prstGeom prst="rect">
            <a:avLst/>
          </a:prstGeom>
          <a:solidFill>
            <a:schemeClr val="lt1"/>
          </a:solidFill>
          <a:ln w="1270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</a:rPr>
              <a:t>Northwest Association of Umpires</a:t>
            </a:r>
            <a:endParaRPr sz="36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</a:rPr>
              <a:t>2022 Spring Meeting</a:t>
            </a: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</a:t>
            </a: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64c472310_0_23"/>
          <p:cNvSpPr txBox="1"/>
          <p:nvPr/>
        </p:nvSpPr>
        <p:spPr>
          <a:xfrm>
            <a:off x="1992450" y="-18437"/>
            <a:ext cx="5159100" cy="1137000"/>
          </a:xfrm>
          <a:prstGeom prst="rect">
            <a:avLst/>
          </a:prstGeom>
          <a:solidFill>
            <a:schemeClr val="dk1"/>
          </a:solidFill>
          <a:ln w="762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Mike Kaufman</a:t>
            </a:r>
            <a:endParaRPr sz="36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CFO</a:t>
            </a:r>
            <a:endParaRPr sz="36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g1164c472310_0_23"/>
          <p:cNvSpPr txBox="1"/>
          <p:nvPr/>
        </p:nvSpPr>
        <p:spPr>
          <a:xfrm>
            <a:off x="1752600" y="6396037"/>
            <a:ext cx="56466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Libre Baskerville"/>
              <a:buNone/>
            </a:pPr>
            <a:r>
              <a:rPr lang="en-US" sz="2400" b="1" i="1" u="none" strike="noStrike" cap="none">
                <a:solidFill>
                  <a:srgbClr val="CC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Respecting the Game since 1921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g1164c472310_0_23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1164c472310_0_23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1164c472310_0_23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4475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164c472310_0_23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164c472310_0_23"/>
          <p:cNvSpPr txBox="1"/>
          <p:nvPr/>
        </p:nvSpPr>
        <p:spPr>
          <a:xfrm>
            <a:off x="176700" y="1266450"/>
            <a:ext cx="8798400" cy="45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/>
              <a:t>No Big Changes in how we will handle Dues and Game Fee Invoicing this year.</a:t>
            </a:r>
            <a:endParaRPr sz="18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2022 Membership dues were due on 02/18/22.  If you have not paid your dues or made arrangements, stop and see me after the meeting.  You </a:t>
            </a:r>
            <a:r>
              <a:rPr lang="en-US" u="sng"/>
              <a:t>WILL NOT RECEIVE GAME ASSIGNMENTS</a:t>
            </a:r>
            <a:r>
              <a:rPr lang="en-US"/>
              <a:t> without taking care of this.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 u="sng"/>
              <a:t>Game fees will be invoiced on June 1st and at the end of the summer season (mid-August).</a:t>
            </a:r>
            <a:endParaRPr b="1" u="sng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I will send out an email reminder through Arbiter a couple weeks before each billing date to make sure your schedule is up to date.  Once the invoices are issued, there will be no changes.</a:t>
            </a:r>
            <a:endParaRPr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Invoices will be due 7 calendar days after they are issued.  Everyone, PLEASE take care of your off the field business in a timely manner.</a:t>
            </a:r>
            <a:endParaRPr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Forms of payment accepted will be the same as for the dues:  </a:t>
            </a:r>
            <a:r>
              <a:rPr lang="en-US" b="1" i="1"/>
              <a:t>Venmo, PayPal, Zelle and check.</a:t>
            </a:r>
            <a:r>
              <a:rPr lang="en-US"/>
              <a:t>  Instructions will be included with the reminder email.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1164c472310_0_23"/>
          <p:cNvSpPr txBox="1"/>
          <p:nvPr/>
        </p:nvSpPr>
        <p:spPr>
          <a:xfrm>
            <a:off x="3024825" y="5387725"/>
            <a:ext cx="308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rgbClr val="FF0000"/>
                </a:solidFill>
              </a:rPr>
              <a:t>Have a good season!!!</a:t>
            </a:r>
            <a:endParaRPr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3fa3a8f5c_0_59"/>
          <p:cNvSpPr txBox="1"/>
          <p:nvPr/>
        </p:nvSpPr>
        <p:spPr>
          <a:xfrm>
            <a:off x="1992450" y="-18437"/>
            <a:ext cx="5159100" cy="1137000"/>
          </a:xfrm>
          <a:prstGeom prst="rect">
            <a:avLst/>
          </a:prstGeom>
          <a:solidFill>
            <a:schemeClr val="dk1"/>
          </a:solidFill>
          <a:ln w="762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Mike Monita</a:t>
            </a:r>
            <a:endParaRPr sz="36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Membership</a:t>
            </a:r>
            <a:endParaRPr sz="36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gb3fa3a8f5c_0_59"/>
          <p:cNvSpPr txBox="1"/>
          <p:nvPr/>
        </p:nvSpPr>
        <p:spPr>
          <a:xfrm>
            <a:off x="1752600" y="6396037"/>
            <a:ext cx="56466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Libre Baskerville"/>
              <a:buNone/>
            </a:pPr>
            <a:r>
              <a:rPr lang="en-US" sz="2400" b="1" i="1" u="none" strike="noStrike" cap="none">
                <a:solidFill>
                  <a:srgbClr val="CC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Respecting the Game since 1921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gb3fa3a8f5c_0_59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b3fa3a8f5c_0_59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b3fa3a8f5c_0_59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4475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b3fa3a8f5c_0_59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b3fa3a8f5c_0_59"/>
          <p:cNvSpPr txBox="1"/>
          <p:nvPr/>
        </p:nvSpPr>
        <p:spPr>
          <a:xfrm>
            <a:off x="169875" y="1332250"/>
            <a:ext cx="879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b3fa3a8f5c_0_59"/>
          <p:cNvSpPr txBox="1"/>
          <p:nvPr/>
        </p:nvSpPr>
        <p:spPr>
          <a:xfrm>
            <a:off x="911477" y="2166613"/>
            <a:ext cx="73152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Membership Numbers </a:t>
            </a: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New Members </a:t>
            </a: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Recruitment Program</a:t>
            </a:r>
            <a:endParaRPr sz="2500"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164c472310_0_45"/>
          <p:cNvSpPr txBox="1"/>
          <p:nvPr/>
        </p:nvSpPr>
        <p:spPr>
          <a:xfrm>
            <a:off x="1992450" y="-18437"/>
            <a:ext cx="5159100" cy="1137000"/>
          </a:xfrm>
          <a:prstGeom prst="rect">
            <a:avLst/>
          </a:prstGeom>
          <a:solidFill>
            <a:schemeClr val="dk1"/>
          </a:solidFill>
          <a:ln w="762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</a:t>
            </a:r>
            <a:endParaRPr sz="36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Working the “wedge”</a:t>
            </a:r>
            <a:endParaRPr sz="36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g1164c472310_0_45"/>
          <p:cNvSpPr txBox="1"/>
          <p:nvPr/>
        </p:nvSpPr>
        <p:spPr>
          <a:xfrm>
            <a:off x="1752600" y="6396037"/>
            <a:ext cx="56466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Libre Baskerville"/>
              <a:buNone/>
            </a:pPr>
            <a:r>
              <a:rPr lang="en-US" sz="2400" b="1" i="1" u="none" strike="noStrike" cap="none">
                <a:solidFill>
                  <a:srgbClr val="CC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Respecting the Game since 1921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g1164c472310_0_45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1164c472310_0_45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1164c472310_0_45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4475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1164c472310_0_45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1164c472310_0_45" descr="Property of MLB Advanced Media. Used for educational and discussion purposes under Fair Use." title="Working the Wedge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50" y="11185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1766cd9746_0_1"/>
          <p:cNvSpPr txBox="1"/>
          <p:nvPr/>
        </p:nvSpPr>
        <p:spPr>
          <a:xfrm>
            <a:off x="1992450" y="-18437"/>
            <a:ext cx="5159100" cy="1137000"/>
          </a:xfrm>
          <a:prstGeom prst="rect">
            <a:avLst/>
          </a:prstGeom>
          <a:solidFill>
            <a:schemeClr val="dk1"/>
          </a:solidFill>
          <a:ln w="762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</a:t>
            </a:r>
            <a:endParaRPr sz="36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Working the “wedge”</a:t>
            </a:r>
            <a:endParaRPr sz="36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g11766cd9746_0_1"/>
          <p:cNvSpPr txBox="1"/>
          <p:nvPr/>
        </p:nvSpPr>
        <p:spPr>
          <a:xfrm>
            <a:off x="1752600" y="6396037"/>
            <a:ext cx="56466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Libre Baskerville"/>
              <a:buNone/>
            </a:pPr>
            <a:r>
              <a:rPr lang="en-US" sz="2400" b="1" i="1" u="none" strike="noStrike" cap="none">
                <a:solidFill>
                  <a:srgbClr val="CC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Respecting the Game since 1921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11766cd9746_0_1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11766cd9746_0_1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11766cd9746_0_1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4475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11766cd9746_0_1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11766cd9746_0_1"/>
          <p:cNvSpPr txBox="1"/>
          <p:nvPr/>
        </p:nvSpPr>
        <p:spPr>
          <a:xfrm rot="640">
            <a:off x="1061367" y="2226266"/>
            <a:ext cx="64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Play at the plate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bb6dfa7190_0_0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92237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bb6dfa7190_0_0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0175" y="0"/>
            <a:ext cx="13938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bb6dfa7190_0_0"/>
          <p:cNvSpPr txBox="1"/>
          <p:nvPr/>
        </p:nvSpPr>
        <p:spPr>
          <a:xfrm>
            <a:off x="228600" y="1066800"/>
            <a:ext cx="8610600" cy="3348900"/>
          </a:xfrm>
          <a:prstGeom prst="rect">
            <a:avLst/>
          </a:prstGeom>
          <a:solidFill>
            <a:srgbClr val="000000"/>
          </a:solidFill>
          <a:ln w="762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51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 Meeting Items:</a:t>
            </a:r>
            <a:endParaRPr sz="51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51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Mentor Connection</a:t>
            </a:r>
            <a:endParaRPr sz="51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51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Dues Questions</a:t>
            </a:r>
            <a:endParaRPr sz="51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51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Members</a:t>
            </a:r>
            <a:endParaRPr sz="51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51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51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1" name="Google Shape;261;gbb6dfa7190_0_0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4475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bb6dfa7190_0_0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bb6dfa7190_0_0"/>
          <p:cNvSpPr txBox="1"/>
          <p:nvPr/>
        </p:nvSpPr>
        <p:spPr>
          <a:xfrm>
            <a:off x="1752600" y="6396037"/>
            <a:ext cx="56466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Libre Baskerville"/>
              <a:buNone/>
            </a:pPr>
            <a:r>
              <a:rPr lang="en-US" sz="2400" b="1" i="1" u="none" strike="noStrike" cap="none">
                <a:solidFill>
                  <a:srgbClr val="CC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Respecting the Game since 1921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g1164c472310_0_56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92237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1164c472310_0_56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0175" y="0"/>
            <a:ext cx="13938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1164c472310_0_56"/>
          <p:cNvSpPr txBox="1"/>
          <p:nvPr/>
        </p:nvSpPr>
        <p:spPr>
          <a:xfrm>
            <a:off x="228600" y="1066800"/>
            <a:ext cx="8610600" cy="1745400"/>
          </a:xfrm>
          <a:prstGeom prst="rect">
            <a:avLst/>
          </a:prstGeom>
          <a:solidFill>
            <a:srgbClr val="000000"/>
          </a:solidFill>
          <a:ln w="762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51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Memory Of</a:t>
            </a:r>
            <a:endParaRPr sz="51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1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Eleazar (Zar) Kovalov</a:t>
            </a:r>
            <a:endParaRPr sz="230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endParaRPr sz="51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51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51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2" name="Google Shape;272;g1164c472310_0_56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4475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1164c472310_0_56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164c472310_0_56"/>
          <p:cNvSpPr txBox="1"/>
          <p:nvPr/>
        </p:nvSpPr>
        <p:spPr>
          <a:xfrm>
            <a:off x="1752600" y="6396037"/>
            <a:ext cx="56466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Libre Baskerville"/>
              <a:buNone/>
            </a:pPr>
            <a:r>
              <a:rPr lang="en-US" sz="2400" b="1" i="1" u="none" strike="noStrike" cap="none">
                <a:solidFill>
                  <a:srgbClr val="CC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Respecting the Game since 1921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g1164c472310_0_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1925" y="2964600"/>
            <a:ext cx="2185491" cy="327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1164c472310_0_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9817" y="2964600"/>
            <a:ext cx="4290954" cy="2859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64c472310_0_34"/>
          <p:cNvSpPr txBox="1"/>
          <p:nvPr/>
        </p:nvSpPr>
        <p:spPr>
          <a:xfrm>
            <a:off x="1992450" y="-18437"/>
            <a:ext cx="5159100" cy="1137000"/>
          </a:xfrm>
          <a:prstGeom prst="rect">
            <a:avLst/>
          </a:prstGeom>
          <a:solidFill>
            <a:schemeClr val="dk1"/>
          </a:solidFill>
          <a:ln w="762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 Feigum</a:t>
            </a:r>
            <a:endParaRPr sz="2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Summer Assignor</a:t>
            </a:r>
            <a:endParaRPr sz="36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g1164c472310_0_34"/>
          <p:cNvSpPr txBox="1"/>
          <p:nvPr/>
        </p:nvSpPr>
        <p:spPr>
          <a:xfrm>
            <a:off x="1752600" y="6396037"/>
            <a:ext cx="56466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Libre Baskerville"/>
              <a:buNone/>
            </a:pPr>
            <a:r>
              <a:rPr lang="en-US" sz="2400" b="1" i="1" u="none" strike="noStrike" cap="none">
                <a:solidFill>
                  <a:srgbClr val="CC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Respecting the Game since 1921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g1164c472310_0_34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1164c472310_0_34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1164c472310_0_34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4475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1164c472310_0_34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1164c472310_0_34"/>
          <p:cNvSpPr txBox="1"/>
          <p:nvPr/>
        </p:nvSpPr>
        <p:spPr>
          <a:xfrm>
            <a:off x="169875" y="1332250"/>
            <a:ext cx="87984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Contact information is cell phone 612-802-5661  email 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dfeigum@charter.net</a:t>
            </a:r>
            <a:r>
              <a:rPr lang="en-US"/>
              <a:t>	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Please keep your calendars up to date 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accept games ASAP 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if you text me please include your name 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check in with partner and team contacts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Summer Tournaments i have entered so far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Gopher Classic July 8-12th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Shakopee Indians Amateur June 24th-26th  2-man 9 inning all games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Jordan Amateur July 8th-10th  1 man 7 innings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Legion Sub-State Burnsville July 29th-31st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River Valley League Tournament July 29th-31st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3fa3a8f5c_0_79"/>
          <p:cNvSpPr txBox="1"/>
          <p:nvPr/>
        </p:nvSpPr>
        <p:spPr>
          <a:xfrm>
            <a:off x="1992450" y="-18437"/>
            <a:ext cx="5159100" cy="1137000"/>
          </a:xfrm>
          <a:prstGeom prst="rect">
            <a:avLst/>
          </a:prstGeom>
          <a:solidFill>
            <a:schemeClr val="dk1"/>
          </a:solidFill>
          <a:ln w="762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Zach Gustafson</a:t>
            </a:r>
            <a:endParaRPr sz="2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College+HS Assignor</a:t>
            </a:r>
            <a:endParaRPr sz="36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gb3fa3a8f5c_0_79"/>
          <p:cNvSpPr txBox="1"/>
          <p:nvPr/>
        </p:nvSpPr>
        <p:spPr>
          <a:xfrm>
            <a:off x="1752600" y="6396037"/>
            <a:ext cx="56466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Libre Baskerville"/>
              <a:buNone/>
            </a:pPr>
            <a:r>
              <a:rPr lang="en-US" sz="2400" b="1" i="1" u="none" strike="noStrike" cap="none">
                <a:solidFill>
                  <a:srgbClr val="CC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Respecting the Game since 1921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b3fa3a8f5c_0_79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b3fa3a8f5c_0_79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b3fa3a8f5c_0_79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4475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b3fa3a8f5c_0_79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b3fa3a8f5c_0_79"/>
          <p:cNvSpPr txBox="1"/>
          <p:nvPr/>
        </p:nvSpPr>
        <p:spPr>
          <a:xfrm>
            <a:off x="169875" y="1332250"/>
            <a:ext cx="8798400" cy="51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Contact information: 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gussy97@msn.com</a:t>
            </a:r>
            <a:r>
              <a:rPr lang="en-US"/>
              <a:t>  Cell 763.516.3276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	Keep your schedule up to date in Arbiter, if you work for multiple assignors please ‘share’ your calendar                  with NWUA in Arbiter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Check in with your partner and the school 48 hours in advance of your games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Conferences/schools we cover:  Metro West, Metro East, South Suburban Conference, Suburban East Conference, Minneapolis City Conference, ½ Northwest Suburban, ½ St. Paul City Conference, Minnehaha Academy, Red Wing, Northfield, Faribault, Richfield, Eagle Ridge Academy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Sections we cover:  1AAA, 1AAAA, 2AAAA, 3AAA, 3AAAA, 4AAA, 4AAAA, 6AAAA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Rates:  Metro rate $83           NF, RW, Faribault - $88           Metro Contract year 3 of 5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Self assign for JV and B games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Scrimmages - St. Thomas Academy and Elk River - paid/observations  Dates:  4/2, 4/4, 4/6, and 4/9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HS games start April 5th - First full week of games April 11th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Assigning process:  Dues paid = games assignments starting this coming week through April, waiting on May pending weather               No dues = no games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Schedules:  Still do not have all schedules          US Bank fully assigned (at this time)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>
                <a:solidFill>
                  <a:schemeClr val="dk1"/>
                </a:solidFill>
              </a:rPr>
              <a:t>Section 3.3.1 Bench and Field Conduct - verbal warning, written warning, ejection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>
                <a:solidFill>
                  <a:schemeClr val="dk1"/>
                </a:solidFill>
              </a:rPr>
              <a:t>                    Incident Reports - emailed to me within 24 hours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Are you getting the type of schedule you want?  What are your goals as an umpire?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What makes a good umpire?  Rule knowledge, judgement, demeanor, work ethic, communication skills, administrative duties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Why do you umpire?  Money, give back to the game and kids/players, to be a part of the game you love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92237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0175" y="0"/>
            <a:ext cx="13938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"/>
          <p:cNvSpPr txBox="1"/>
          <p:nvPr/>
        </p:nvSpPr>
        <p:spPr>
          <a:xfrm>
            <a:off x="228600" y="1066800"/>
            <a:ext cx="8610600" cy="3263100"/>
          </a:xfrm>
          <a:prstGeom prst="rect">
            <a:avLst/>
          </a:prstGeom>
          <a:solidFill>
            <a:srgbClr val="000000"/>
          </a:solidFill>
          <a:ln w="762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imes New Roman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Chad Eischens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President &amp; CEO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Google Shape;140;p3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4475" y="5976937"/>
            <a:ext cx="1279525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76937"/>
            <a:ext cx="1279525" cy="8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 txBox="1"/>
          <p:nvPr/>
        </p:nvSpPr>
        <p:spPr>
          <a:xfrm>
            <a:off x="1752600" y="6396037"/>
            <a:ext cx="56466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Libre Baskerville"/>
              <a:buNone/>
            </a:pPr>
            <a:r>
              <a:rPr lang="en-US" sz="2400" b="1" i="1" u="none" strike="noStrike" cap="none">
                <a:solidFill>
                  <a:srgbClr val="CC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Respecting the Game since 1921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3fa3a8f5c_0_149"/>
          <p:cNvSpPr txBox="1"/>
          <p:nvPr/>
        </p:nvSpPr>
        <p:spPr>
          <a:xfrm>
            <a:off x="1992450" y="-18437"/>
            <a:ext cx="5159100" cy="1137000"/>
          </a:xfrm>
          <a:prstGeom prst="rect">
            <a:avLst/>
          </a:prstGeom>
          <a:solidFill>
            <a:schemeClr val="dk1"/>
          </a:solidFill>
          <a:ln w="762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Priester </a:t>
            </a:r>
            <a:endParaRPr sz="36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Vice President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b3fa3a8f5c_0_149"/>
          <p:cNvSpPr txBox="1"/>
          <p:nvPr/>
        </p:nvSpPr>
        <p:spPr>
          <a:xfrm>
            <a:off x="1752600" y="6396037"/>
            <a:ext cx="56466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Libre Baskerville"/>
              <a:buNone/>
            </a:pPr>
            <a:r>
              <a:rPr lang="en-US" sz="2400" b="1" i="1" u="none" strike="noStrike" cap="none">
                <a:solidFill>
                  <a:srgbClr val="CC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Respecting the Game since 1921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b3fa3a8f5c_0_149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b3fa3a8f5c_0_149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b3fa3a8f5c_0_149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4475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b3fa3a8f5c_0_149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b3fa3a8f5c_0_149"/>
          <p:cNvSpPr txBox="1"/>
          <p:nvPr/>
        </p:nvSpPr>
        <p:spPr>
          <a:xfrm>
            <a:off x="169875" y="1332250"/>
            <a:ext cx="87984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College:</a:t>
            </a:r>
            <a:endParaRPr sz="2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*Cage Opportunities/Fall Ball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*US Bank Ball (two HS dates)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*College Umpiring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School:</a:t>
            </a:r>
            <a:endParaRPr sz="2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*Meeting/Exam (March </a:t>
            </a:r>
            <a:r>
              <a:rPr lang="en-US" sz="2400"/>
              <a:t>14th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/>
              <a:t>March 30th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2400"/>
              <a:t>MSHSL clinic every 2 years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2400"/>
              <a:t>No COVID protocols expected, social distancing at plate meeting, coaches only come to base lines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*Work through coaches (ex:pitcher wearing something illegal)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*Track all conferences, lineup changes, etc.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/>
              <a:t>*Incident reports - sportsmanship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64c472310_0_0"/>
          <p:cNvSpPr txBox="1"/>
          <p:nvPr/>
        </p:nvSpPr>
        <p:spPr>
          <a:xfrm>
            <a:off x="1992450" y="-18437"/>
            <a:ext cx="5159100" cy="1137000"/>
          </a:xfrm>
          <a:prstGeom prst="rect">
            <a:avLst/>
          </a:prstGeom>
          <a:solidFill>
            <a:schemeClr val="dk1"/>
          </a:solidFill>
          <a:ln w="762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Priester </a:t>
            </a:r>
            <a:endParaRPr sz="36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Vice President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1164c472310_0_0"/>
          <p:cNvSpPr txBox="1"/>
          <p:nvPr/>
        </p:nvSpPr>
        <p:spPr>
          <a:xfrm>
            <a:off x="1752600" y="6396037"/>
            <a:ext cx="56466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Libre Baskerville"/>
              <a:buNone/>
            </a:pPr>
            <a:r>
              <a:rPr lang="en-US" sz="2400" b="1" i="1" u="none" strike="noStrike" cap="none">
                <a:solidFill>
                  <a:srgbClr val="CC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Respecting the Game since 1921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g1164c472310_0_0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164c472310_0_0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164c472310_0_0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4475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1164c472310_0_0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1164c472310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270975"/>
            <a:ext cx="8851801" cy="455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3fa3a8f5c_0_119"/>
          <p:cNvSpPr txBox="1"/>
          <p:nvPr/>
        </p:nvSpPr>
        <p:spPr>
          <a:xfrm>
            <a:off x="1992450" y="-18437"/>
            <a:ext cx="5159100" cy="1137000"/>
          </a:xfrm>
          <a:prstGeom prst="rect">
            <a:avLst/>
          </a:prstGeom>
          <a:solidFill>
            <a:schemeClr val="dk1"/>
          </a:solidFill>
          <a:ln w="762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Adam Berg</a:t>
            </a:r>
            <a:endParaRPr sz="36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Mentorship</a:t>
            </a:r>
            <a:endParaRPr sz="36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gb3fa3a8f5c_0_119"/>
          <p:cNvSpPr txBox="1"/>
          <p:nvPr/>
        </p:nvSpPr>
        <p:spPr>
          <a:xfrm>
            <a:off x="1752600" y="6396037"/>
            <a:ext cx="56466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Libre Baskerville"/>
              <a:buNone/>
            </a:pPr>
            <a:r>
              <a:rPr lang="en-US" sz="2400" b="1" i="1" u="none" strike="noStrike" cap="none">
                <a:solidFill>
                  <a:srgbClr val="CC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Respecting the Game since 1921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gb3fa3a8f5c_0_119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b3fa3a8f5c_0_119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b3fa3a8f5c_0_119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4475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b3fa3a8f5c_0_119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b3fa3a8f5c_0_119"/>
          <p:cNvSpPr txBox="1"/>
          <p:nvPr/>
        </p:nvSpPr>
        <p:spPr>
          <a:xfrm>
            <a:off x="172800" y="1332250"/>
            <a:ext cx="8798400" cy="4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-"/>
            </a:pPr>
            <a:r>
              <a:rPr lang="en-US" sz="1700"/>
              <a:t>Rework of mentor program</a:t>
            </a:r>
            <a:endParaRPr sz="17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Smaller groups, more individualized engagement with mentor/mentee</a:t>
            </a:r>
            <a:endParaRPr sz="17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Regional approach</a:t>
            </a:r>
            <a:endParaRPr sz="17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Assigning approach</a:t>
            </a:r>
            <a:endParaRPr sz="17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Larry’s Role</a:t>
            </a:r>
            <a:endParaRPr sz="17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3 years and Under</a:t>
            </a:r>
            <a:endParaRPr sz="17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General Membership</a:t>
            </a:r>
            <a:endParaRPr sz="17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College Group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64c472310_0_12"/>
          <p:cNvSpPr txBox="1"/>
          <p:nvPr/>
        </p:nvSpPr>
        <p:spPr>
          <a:xfrm>
            <a:off x="1992450" y="-18437"/>
            <a:ext cx="5159100" cy="1137000"/>
          </a:xfrm>
          <a:prstGeom prst="rect">
            <a:avLst/>
          </a:prstGeom>
          <a:solidFill>
            <a:schemeClr val="dk1"/>
          </a:solidFill>
          <a:ln w="762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Russ Lundquist</a:t>
            </a:r>
            <a:endParaRPr sz="36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</a:t>
            </a:r>
            <a:endParaRPr sz="36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g1164c472310_0_12"/>
          <p:cNvSpPr txBox="1"/>
          <p:nvPr/>
        </p:nvSpPr>
        <p:spPr>
          <a:xfrm>
            <a:off x="1752600" y="6396037"/>
            <a:ext cx="56466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Libre Baskerville"/>
              <a:buNone/>
            </a:pPr>
            <a:r>
              <a:rPr lang="en-US" sz="2400" b="1" i="1" u="none" strike="noStrike" cap="none">
                <a:solidFill>
                  <a:srgbClr val="CC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Respecting the Game since 1921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g1164c472310_0_12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1164c472310_0_12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1164c472310_0_12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4475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1164c472310_0_12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1164c472310_0_12"/>
          <p:cNvSpPr txBox="1"/>
          <p:nvPr/>
        </p:nvSpPr>
        <p:spPr>
          <a:xfrm>
            <a:off x="169875" y="1332250"/>
            <a:ext cx="87984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Expect video during the season. Send video if you have any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Scrimmages will have observers as schedules permit.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Ump-App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will schedule a zoom meeting to learn about the app and its staff.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3fa3a8f5c_0_89"/>
          <p:cNvSpPr txBox="1"/>
          <p:nvPr/>
        </p:nvSpPr>
        <p:spPr>
          <a:xfrm>
            <a:off x="1992450" y="-18437"/>
            <a:ext cx="5159100" cy="1137000"/>
          </a:xfrm>
          <a:prstGeom prst="rect">
            <a:avLst/>
          </a:prstGeom>
          <a:solidFill>
            <a:schemeClr val="dk1"/>
          </a:solidFill>
          <a:ln w="762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Derek Roberts</a:t>
            </a:r>
            <a:endParaRPr sz="36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Amateur</a:t>
            </a:r>
            <a:endParaRPr sz="36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gb3fa3a8f5c_0_89"/>
          <p:cNvSpPr txBox="1"/>
          <p:nvPr/>
        </p:nvSpPr>
        <p:spPr>
          <a:xfrm>
            <a:off x="1752600" y="6396037"/>
            <a:ext cx="56466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Libre Baskerville"/>
              <a:buNone/>
            </a:pPr>
            <a:r>
              <a:rPr lang="en-US" sz="2400" b="1" i="1" u="none" strike="noStrike" cap="none">
                <a:solidFill>
                  <a:srgbClr val="CC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Respecting the Game since 1921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b3fa3a8f5c_0_89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b3fa3a8f5c_0_89" descr="NWLogo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" cy="110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b3fa3a8f5c_0_89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4475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b3fa3a8f5c_0_89" descr="NW_logo black H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76937"/>
            <a:ext cx="1279526" cy="8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b3fa3a8f5c_0_89"/>
          <p:cNvSpPr txBox="1"/>
          <p:nvPr/>
        </p:nvSpPr>
        <p:spPr>
          <a:xfrm>
            <a:off x="832450" y="1506775"/>
            <a:ext cx="73401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2022 Amateur Umpire Fees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man- 9 innings  $105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 man- 9 innings  $140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man- 7 innings  $95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 man- 7 innings  $110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2022 MBA Ejection Policy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games for any ejected player. No appeals. Ejection reports go directly to the MBA.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Ejection report links;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MBA website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Arbiter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NW Umpires website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Email or text me if you are involved in an ejection. No need to send me the report.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email=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drkrbrts29@gmail.com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phone= 612-644-4208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</Words>
  <Application>Microsoft Office PowerPoint</Application>
  <PresentationFormat>On-screen Show (4:3)</PresentationFormat>
  <Paragraphs>169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Libre Baskerville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Authorized Customer</dc:creator>
  <cp:lastModifiedBy>Priester, John</cp:lastModifiedBy>
  <cp:revision>1</cp:revision>
  <dcterms:created xsi:type="dcterms:W3CDTF">2010-07-28T04:59:32Z</dcterms:created>
  <dcterms:modified xsi:type="dcterms:W3CDTF">2022-04-04T03:48:15Z</dcterms:modified>
</cp:coreProperties>
</file>